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7" r:id="rId4"/>
    <p:sldId id="275" r:id="rId5"/>
    <p:sldId id="259" r:id="rId6"/>
    <p:sldId id="276" r:id="rId7"/>
    <p:sldId id="260" r:id="rId8"/>
    <p:sldId id="262" r:id="rId9"/>
    <p:sldId id="263" r:id="rId10"/>
    <p:sldId id="264" r:id="rId11"/>
    <p:sldId id="265" r:id="rId12"/>
    <p:sldId id="266" r:id="rId13"/>
    <p:sldId id="270" r:id="rId14"/>
    <p:sldId id="272" r:id="rId15"/>
    <p:sldId id="271" r:id="rId16"/>
    <p:sldId id="269" r:id="rId17"/>
    <p:sldId id="274" r:id="rId18"/>
    <p:sldId id="268" r:id="rId19"/>
    <p:sldId id="267" r:id="rId20"/>
    <p:sldId id="273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377DE-EEFF-40E1-B2EB-821DDCA7F85F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A40B7-4BDC-423D-A158-E86AB99ECF7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40B7-4BDC-423D-A158-E86AB99ECF7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535B67-A511-4549-9FD4-C2AC960BE282}" type="datetimeFigureOut">
              <a:rPr lang="el-GR" smtClean="0"/>
              <a:pPr/>
              <a:t>7/7/2016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11B306-8CC3-40B1-914D-AF22909411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429000"/>
            <a:ext cx="8077200" cy="1673352"/>
          </a:xfrm>
        </p:spPr>
        <p:txBody>
          <a:bodyPr/>
          <a:lstStyle/>
          <a:p>
            <a:r>
              <a:rPr lang="el-GR" dirty="0" smtClean="0"/>
              <a:t>Μια πρώιμη </a:t>
            </a:r>
            <a:r>
              <a:rPr lang="en-US" dirty="0" smtClean="0"/>
              <a:t>Software Defined </a:t>
            </a:r>
            <a:r>
              <a:rPr lang="el-GR" dirty="0" smtClean="0"/>
              <a:t>θεώρηση διαδικτύου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Δρ.Ιωάννης </a:t>
            </a:r>
            <a:r>
              <a:rPr lang="el-GR" dirty="0" smtClean="0"/>
              <a:t>Κοροβέσης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ΕΚΕΦΕ ΔΗΜΟΚΡΙΤΟΣ</a:t>
            </a:r>
            <a:br>
              <a:rPr lang="el-GR" dirty="0" smtClean="0"/>
            </a:br>
            <a:r>
              <a:rPr lang="el-GR" dirty="0" smtClean="0"/>
              <a:t>ΕΠΕΤΥΠ Δικτύων  - Ινστιτούτο Πληροφορικής &amp; Τηλεπικοινωνιών</a:t>
            </a:r>
            <a:br>
              <a:rPr lang="el-GR" dirty="0" smtClean="0"/>
            </a:br>
            <a:r>
              <a:rPr lang="en-US" dirty="0" smtClean="0"/>
              <a:t>ycor@iit.demokritos.gr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 μοντέλο αναφοράς</a:t>
            </a:r>
            <a:endParaRPr lang="el-GR" dirty="0"/>
          </a:p>
        </p:txBody>
      </p:sp>
      <p:pic>
        <p:nvPicPr>
          <p:cNvPr id="4" name="Content Placeholder 3" descr="network archite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5885" y="1774825"/>
            <a:ext cx="2832230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Pattern of Evolution</a:t>
            </a:r>
            <a:endParaRPr lang="el-GR" dirty="0"/>
          </a:p>
        </p:txBody>
      </p:sp>
      <p:pic>
        <p:nvPicPr>
          <p:cNvPr id="4" name="Content Placeholder 3" descr="babu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3873" y="1774825"/>
            <a:ext cx="3616253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Layers</a:t>
            </a:r>
            <a:endParaRPr lang="el-GR" dirty="0"/>
          </a:p>
        </p:txBody>
      </p:sp>
      <p:pic>
        <p:nvPicPr>
          <p:cNvPr id="6" name="Content Placeholder 5" descr="concetrati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3724" y="1774825"/>
            <a:ext cx="3036552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Telecom Network (</a:t>
            </a:r>
            <a:r>
              <a:rPr lang="en-US" dirty="0" err="1" smtClean="0"/>
              <a:t>Strowger</a:t>
            </a:r>
            <a:r>
              <a:rPr lang="en-US" dirty="0" smtClean="0"/>
              <a:t> Switch)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782" y="1774825"/>
            <a:ext cx="584243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Computer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236" y="1604384"/>
            <a:ext cx="5850092" cy="492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52728"/>
          </a:xfrm>
        </p:spPr>
        <p:txBody>
          <a:bodyPr/>
          <a:lstStyle/>
          <a:p>
            <a:r>
              <a:rPr lang="en-US" dirty="0" smtClean="0"/>
              <a:t>The Arpanet (</a:t>
            </a:r>
            <a:r>
              <a:rPr lang="en-US" dirty="0" err="1" smtClean="0"/>
              <a:t>L.Roberts</a:t>
            </a:r>
            <a:r>
              <a:rPr lang="en-US" dirty="0" smtClean="0"/>
              <a:t>, 1967)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1615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Internetwork (Khan, Cerf 1974)</a:t>
            </a:r>
            <a:endParaRPr lang="el-GR" dirty="0"/>
          </a:p>
        </p:txBody>
      </p:sp>
      <p:pic>
        <p:nvPicPr>
          <p:cNvPr id="4" name="Content Placeholder 3" descr="sx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7993"/>
            <a:ext cx="8229600" cy="3439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Internet </a:t>
            </a:r>
            <a:r>
              <a:rPr lang="en-US" dirty="0" smtClean="0"/>
              <a:t>Map</a:t>
            </a:r>
            <a:endParaRPr lang="el-GR" dirty="0"/>
          </a:p>
        </p:txBody>
      </p:sp>
      <p:pic>
        <p:nvPicPr>
          <p:cNvPr id="4" name="Content Placeholder 3" descr="Internet_map_1024_-_transparent,_invert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012" y="1774825"/>
            <a:ext cx="4625975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Neumann/Turing Computer</a:t>
            </a:r>
            <a:endParaRPr lang="el-GR" dirty="0"/>
          </a:p>
        </p:txBody>
      </p:sp>
      <p:pic>
        <p:nvPicPr>
          <p:cNvPr id="4" name="Content Placeholder 3" descr="kuklosprasino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7937" y="2063750"/>
            <a:ext cx="4048125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von Neumann Computer</a:t>
            </a:r>
            <a:endParaRPr lang="el-GR" dirty="0"/>
          </a:p>
        </p:txBody>
      </p:sp>
      <p:pic>
        <p:nvPicPr>
          <p:cNvPr id="8" name="Content Placeholder 7" descr="KYKLO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012" y="1774825"/>
            <a:ext cx="4625975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Στοιχεία Ομιλητή</a:t>
            </a:r>
          </a:p>
          <a:p>
            <a:r>
              <a:rPr lang="en-US" dirty="0" smtClean="0"/>
              <a:t>National Research Education Network ARIADNE – T (</a:t>
            </a:r>
            <a:r>
              <a:rPr lang="en-US" dirty="0" smtClean="0"/>
              <a:t>Wikipedia </a:t>
            </a:r>
            <a:r>
              <a:rPr lang="en-US" dirty="0" err="1" smtClean="0"/>
              <a:t>Ariadne</a:t>
            </a:r>
            <a:r>
              <a:rPr lang="en-US" dirty="0" err="1" smtClean="0"/>
              <a:t>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l-GR" dirty="0" smtClean="0"/>
              <a:t>Μιξάρισμα στο θέμα </a:t>
            </a:r>
            <a:r>
              <a:rPr lang="en-US" dirty="0" smtClean="0"/>
              <a:t>SDN </a:t>
            </a:r>
            <a:r>
              <a:rPr lang="el-GR" dirty="0" smtClean="0"/>
              <a:t>και στο θέμα </a:t>
            </a:r>
            <a:r>
              <a:rPr lang="en-US" dirty="0" smtClean="0"/>
              <a:t>“</a:t>
            </a:r>
            <a:r>
              <a:rPr lang="el-GR" dirty="0" smtClean="0"/>
              <a:t>τι είναι Διαδίκτυο</a:t>
            </a:r>
            <a:r>
              <a:rPr lang="en-US" dirty="0" smtClean="0"/>
              <a:t>”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Τοπίο τεχνολογίας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Πορεία κατανόησης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Χρήσιμα </a:t>
            </a:r>
            <a:r>
              <a:rPr lang="en-US" dirty="0" smtClean="0"/>
              <a:t>URLs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Wikipedia </a:t>
            </a:r>
          </a:p>
          <a:p>
            <a:pPr lvl="1"/>
            <a:r>
              <a:rPr lang="en-US" sz="2000" dirty="0" smtClean="0"/>
              <a:t>Software Defined Networking</a:t>
            </a:r>
          </a:p>
          <a:p>
            <a:pPr lvl="1"/>
            <a:r>
              <a:rPr lang="en-US" sz="2000" dirty="0" smtClean="0"/>
              <a:t>Internet History</a:t>
            </a:r>
          </a:p>
          <a:p>
            <a:r>
              <a:rPr lang="en-US" sz="2000" dirty="0" smtClean="0"/>
              <a:t>YouTube</a:t>
            </a:r>
          </a:p>
          <a:p>
            <a:pPr lvl="1"/>
            <a:r>
              <a:rPr lang="en-US" sz="2000" dirty="0" smtClean="0"/>
              <a:t>Martin </a:t>
            </a:r>
            <a:r>
              <a:rPr lang="en-US" sz="2000" dirty="0" err="1" smtClean="0"/>
              <a:t>Casado</a:t>
            </a:r>
            <a:r>
              <a:rPr lang="en-US" sz="2000" dirty="0" smtClean="0"/>
              <a:t> , </a:t>
            </a:r>
            <a:r>
              <a:rPr lang="el-GR" sz="2000" dirty="0" smtClean="0"/>
              <a:t>διάλεξη περι </a:t>
            </a:r>
            <a:r>
              <a:rPr lang="en-US" sz="2000" dirty="0" smtClean="0"/>
              <a:t>SDN</a:t>
            </a:r>
          </a:p>
          <a:p>
            <a:pPr lvl="1"/>
            <a:r>
              <a:rPr lang="en-US" sz="2000" dirty="0" smtClean="0"/>
              <a:t>Scott </a:t>
            </a:r>
            <a:r>
              <a:rPr lang="en-US" sz="2000" dirty="0" err="1" smtClean="0"/>
              <a:t>Shenker</a:t>
            </a:r>
            <a:r>
              <a:rPr lang="en-US" sz="2000" dirty="0" smtClean="0"/>
              <a:t>, </a:t>
            </a:r>
            <a:r>
              <a:rPr lang="el-GR" sz="2000" dirty="0" smtClean="0"/>
              <a:t>διάλεξη περι </a:t>
            </a:r>
            <a:r>
              <a:rPr lang="en-US" sz="2000" dirty="0" smtClean="0"/>
              <a:t>Network Operating System</a:t>
            </a:r>
          </a:p>
          <a:p>
            <a:pPr lvl="1"/>
            <a:r>
              <a:rPr lang="en-US" sz="2000" dirty="0" smtClean="0"/>
              <a:t>Nick </a:t>
            </a:r>
            <a:r>
              <a:rPr lang="en-US" sz="2000" dirty="0" err="1" smtClean="0"/>
              <a:t>Mckewn</a:t>
            </a:r>
            <a:r>
              <a:rPr lang="en-US" sz="2000" dirty="0" smtClean="0"/>
              <a:t>, </a:t>
            </a:r>
            <a:r>
              <a:rPr lang="el-GR" sz="2000" dirty="0" smtClean="0"/>
              <a:t>διάλεξη περι </a:t>
            </a:r>
            <a:r>
              <a:rPr lang="en-US" sz="2000" dirty="0" smtClean="0"/>
              <a:t>SDN</a:t>
            </a:r>
          </a:p>
          <a:p>
            <a:r>
              <a:rPr lang="en-US" sz="2000" dirty="0" smtClean="0"/>
              <a:t>Download </a:t>
            </a:r>
            <a:r>
              <a:rPr lang="en-US" sz="2000" dirty="0" err="1" smtClean="0"/>
              <a:t>Virtualbox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Download </a:t>
            </a:r>
            <a:r>
              <a:rPr lang="en-US" sz="2000" dirty="0" err="1" smtClean="0"/>
              <a:t>Mininet</a:t>
            </a:r>
            <a:r>
              <a:rPr lang="en-US" sz="2000" dirty="0" smtClean="0"/>
              <a:t>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emulator</a:t>
            </a:r>
          </a:p>
          <a:p>
            <a:r>
              <a:rPr lang="en-US" sz="2000" dirty="0" smtClean="0"/>
              <a:t>B4 : Experience with a Globally-Deployed Software Defined WAN</a:t>
            </a:r>
          </a:p>
          <a:p>
            <a:r>
              <a:rPr lang="en-US" sz="2000" dirty="0" smtClean="0"/>
              <a:t>The Road to SDN: An Intellectual History of Programmable Networks</a:t>
            </a:r>
          </a:p>
          <a:p>
            <a:r>
              <a:rPr lang="en-US" sz="2000" dirty="0" smtClean="0"/>
              <a:t>Open Compute Project, </a:t>
            </a:r>
            <a:r>
              <a:rPr lang="en-US" sz="2000" dirty="0" err="1" smtClean="0"/>
              <a:t>Facebook</a:t>
            </a: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Έννοιες </a:t>
            </a:r>
            <a:r>
              <a:rPr lang="en-US" dirty="0" smtClean="0"/>
              <a:t>SDN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Ετυμολογία όρου </a:t>
            </a:r>
            <a:r>
              <a:rPr lang="en-US" dirty="0" smtClean="0"/>
              <a:t>“Software Defined</a:t>
            </a:r>
            <a:r>
              <a:rPr lang="en-US" dirty="0" smtClean="0"/>
              <a:t>”</a:t>
            </a:r>
          </a:p>
          <a:p>
            <a:r>
              <a:rPr lang="el-GR" dirty="0" smtClean="0"/>
              <a:t>Προσέγγιση στο </a:t>
            </a:r>
            <a:r>
              <a:rPr lang="en-US" dirty="0" smtClean="0"/>
              <a:t>computer networking</a:t>
            </a:r>
          </a:p>
          <a:p>
            <a:r>
              <a:rPr lang="el-GR" dirty="0" smtClean="0"/>
              <a:t>Διαχωρισμός </a:t>
            </a:r>
            <a:r>
              <a:rPr lang="en-US" dirty="0" smtClean="0"/>
              <a:t>control plane/ data plane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 Protocol (flow abstraction) </a:t>
            </a:r>
          </a:p>
          <a:p>
            <a:r>
              <a:rPr lang="en-US" dirty="0" smtClean="0"/>
              <a:t>Controller (logically central)</a:t>
            </a:r>
          </a:p>
          <a:p>
            <a:r>
              <a:rPr lang="en-US" dirty="0" smtClean="0"/>
              <a:t>Matching Rules – flow tables</a:t>
            </a:r>
          </a:p>
          <a:p>
            <a:r>
              <a:rPr lang="en-US" dirty="0" smtClean="0"/>
              <a:t>Programmable Network via abstractions</a:t>
            </a:r>
          </a:p>
          <a:p>
            <a:r>
              <a:rPr lang="en-US" dirty="0" smtClean="0"/>
              <a:t>SD - WAN</a:t>
            </a:r>
            <a:endParaRPr lang="en-US" dirty="0" smtClean="0"/>
          </a:p>
          <a:p>
            <a:r>
              <a:rPr lang="en-US" dirty="0" smtClean="0"/>
              <a:t>Google B4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Έννοιες </a:t>
            </a:r>
            <a:r>
              <a:rPr lang="en-US" dirty="0" smtClean="0"/>
              <a:t>SDN (2)</a:t>
            </a:r>
            <a:endParaRPr lang="el-GR" dirty="0"/>
          </a:p>
        </p:txBody>
      </p:sp>
      <p:pic>
        <p:nvPicPr>
          <p:cNvPr id="4" name="Content Placeholder 3" descr="sxima_pe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8314987" cy="29394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Έννοιες </a:t>
            </a:r>
            <a:r>
              <a:rPr lang="en-US" dirty="0" smtClean="0"/>
              <a:t>SDN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“eats” Network Devices</a:t>
            </a:r>
          </a:p>
          <a:p>
            <a:r>
              <a:rPr lang="el-GR" dirty="0" smtClean="0"/>
              <a:t>Άνοδος </a:t>
            </a:r>
            <a:r>
              <a:rPr lang="en-US" dirty="0" smtClean="0"/>
              <a:t>Virtualization </a:t>
            </a:r>
            <a:endParaRPr lang="en-US" dirty="0" smtClean="0"/>
          </a:p>
          <a:p>
            <a:r>
              <a:rPr lang="en-US" dirty="0" smtClean="0"/>
              <a:t>Open Source Software</a:t>
            </a:r>
            <a:endParaRPr lang="en-US" dirty="0" smtClean="0"/>
          </a:p>
          <a:p>
            <a:r>
              <a:rPr lang="en-US" dirty="0" smtClean="0"/>
              <a:t>Fast Packet Processors</a:t>
            </a:r>
          </a:p>
          <a:p>
            <a:r>
              <a:rPr lang="en-US" dirty="0" smtClean="0"/>
              <a:t>NFV </a:t>
            </a:r>
            <a:r>
              <a:rPr lang="el-GR" dirty="0" smtClean="0"/>
              <a:t>σε μεγάλα </a:t>
            </a:r>
            <a:r>
              <a:rPr lang="en-US" dirty="0" smtClean="0"/>
              <a:t>DATA CENTER</a:t>
            </a:r>
          </a:p>
          <a:p>
            <a:r>
              <a:rPr lang="el-GR" dirty="0" smtClean="0"/>
              <a:t>Εμπορικό </a:t>
            </a:r>
            <a:r>
              <a:rPr lang="en-US" dirty="0" smtClean="0"/>
              <a:t>Hardware (X86)</a:t>
            </a:r>
          </a:p>
          <a:p>
            <a:r>
              <a:rPr lang="el-GR" dirty="0" smtClean="0"/>
              <a:t>Κλειστά και ακριβά </a:t>
            </a:r>
            <a:r>
              <a:rPr lang="en-US" dirty="0" smtClean="0"/>
              <a:t>ASIC</a:t>
            </a:r>
          </a:p>
          <a:p>
            <a:r>
              <a:rPr lang="en-US" dirty="0" smtClean="0"/>
              <a:t>YAHOO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GOOGLE (SD – </a:t>
            </a:r>
            <a:r>
              <a:rPr lang="en-US" dirty="0" err="1" smtClean="0"/>
              <a:t>Filesystem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FACEBOOK wedge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</a:t>
            </a:r>
            <a:r>
              <a:rPr lang="el-GR" dirty="0" smtClean="0"/>
              <a:t> – </a:t>
            </a:r>
            <a:r>
              <a:rPr lang="en-US" dirty="0" smtClean="0"/>
              <a:t>Data Center</a:t>
            </a:r>
            <a:endParaRPr lang="el-GR" dirty="0"/>
          </a:p>
        </p:txBody>
      </p:sp>
      <p:pic>
        <p:nvPicPr>
          <p:cNvPr id="4" name="Content Placeholder 3" descr="ST-data-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59062"/>
            <a:ext cx="8229600" cy="2857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Πρώιμες Σκέψεις για </a:t>
            </a:r>
            <a:r>
              <a:rPr lang="en-US" dirty="0" smtClean="0"/>
              <a:t>SDN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Computer</a:t>
            </a:r>
          </a:p>
          <a:p>
            <a:r>
              <a:rPr lang="el-GR" dirty="0" smtClean="0"/>
              <a:t>Το Μακροσκόπιο</a:t>
            </a:r>
          </a:p>
          <a:p>
            <a:r>
              <a:rPr lang="el-GR" dirty="0" smtClean="0"/>
              <a:t>Αρχιτεκτονική Δικτύων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Babuska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Resolution Layers</a:t>
            </a:r>
          </a:p>
          <a:p>
            <a:r>
              <a:rPr lang="en-US" dirty="0" smtClean="0"/>
              <a:t>Virtual von Neumann</a:t>
            </a:r>
          </a:p>
          <a:p>
            <a:r>
              <a:rPr lang="el-GR" dirty="0" smtClean="0"/>
              <a:t>Οι φάσεις εξέλιξης</a:t>
            </a:r>
          </a:p>
          <a:p>
            <a:r>
              <a:rPr lang="en-US" dirty="0" err="1" smtClean="0"/>
              <a:t>Scoop.it</a:t>
            </a:r>
            <a:r>
              <a:rPr lang="en-US" dirty="0" smtClean="0"/>
              <a:t>/internet-picture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Νέα Υπολογιστική Οντότητα</a:t>
            </a:r>
            <a:endParaRPr lang="el-GR" dirty="0"/>
          </a:p>
        </p:txBody>
      </p:sp>
      <p:pic>
        <p:nvPicPr>
          <p:cNvPr id="6" name="Content Placeholder 5" descr="global computer(english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9288" y="1774825"/>
            <a:ext cx="4925424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Ανάλυσης</a:t>
            </a:r>
            <a:endParaRPr lang="el-GR" dirty="0"/>
          </a:p>
        </p:txBody>
      </p:sp>
      <p:pic>
        <p:nvPicPr>
          <p:cNvPr id="4" name="Content Placeholder 3" descr="makroskop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3776" y="1774825"/>
            <a:ext cx="3056448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217</TotalTime>
  <Words>266</Words>
  <Application>Microsoft Office PowerPoint</Application>
  <PresentationFormat>On-screen Show (4:3)</PresentationFormat>
  <Paragraphs>66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Μια πρώιμη Software Defined θεώρηση διαδικτύου </vt:lpstr>
      <vt:lpstr>Εισαγωγή</vt:lpstr>
      <vt:lpstr>Έννοιες SDN (1)</vt:lpstr>
      <vt:lpstr>Έννοιες SDN (2)</vt:lpstr>
      <vt:lpstr>Έννοιες SDN (3)</vt:lpstr>
      <vt:lpstr>SDN – Data Center</vt:lpstr>
      <vt:lpstr>Πρώιμες Σκέψεις για SDN</vt:lpstr>
      <vt:lpstr>Νέα Υπολογιστική Οντότητα</vt:lpstr>
      <vt:lpstr>Μέθοδος Ανάλυσης</vt:lpstr>
      <vt:lpstr>Ενα μοντέλο αναφοράς</vt:lpstr>
      <vt:lpstr>A Pattern of Evolution</vt:lpstr>
      <vt:lpstr>Resolution Layers</vt:lpstr>
      <vt:lpstr>Telecom Network (Strowger Switch)</vt:lpstr>
      <vt:lpstr>The Computer</vt:lpstr>
      <vt:lpstr>The Arpanet (L.Roberts, 1967)</vt:lpstr>
      <vt:lpstr>Internetwork (Khan, Cerf 1974)</vt:lpstr>
      <vt:lpstr>Internet Map</vt:lpstr>
      <vt:lpstr>Von Neumann/Turing Computer</vt:lpstr>
      <vt:lpstr>Virtual von Neumann Computer</vt:lpstr>
      <vt:lpstr>Χρήσιμα URLs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πρώιμη Software Defined θεώρηση διαδικτύου</dc:title>
  <dc:creator>vivian</dc:creator>
  <cp:lastModifiedBy>vivian</cp:lastModifiedBy>
  <cp:revision>28</cp:revision>
  <dcterms:created xsi:type="dcterms:W3CDTF">2016-07-06T09:39:31Z</dcterms:created>
  <dcterms:modified xsi:type="dcterms:W3CDTF">2016-07-07T09:21:42Z</dcterms:modified>
</cp:coreProperties>
</file>